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8" r:id="rId4"/>
    <p:sldId id="258" r:id="rId5"/>
    <p:sldId id="269" r:id="rId6"/>
    <p:sldId id="260" r:id="rId7"/>
    <p:sldId id="270" r:id="rId8"/>
    <p:sldId id="271" r:id="rId9"/>
    <p:sldId id="273" r:id="rId10"/>
    <p:sldId id="274" r:id="rId11"/>
    <p:sldId id="275" r:id="rId12"/>
    <p:sldId id="261" r:id="rId13"/>
    <p:sldId id="267" r:id="rId14"/>
    <p:sldId id="272" r:id="rId15"/>
    <p:sldId id="263" r:id="rId16"/>
    <p:sldId id="262" r:id="rId17"/>
    <p:sldId id="265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7224"/>
    <a:srgbClr val="003300"/>
    <a:srgbClr val="800000"/>
    <a:srgbClr val="006600"/>
    <a:srgbClr val="66FFCC"/>
    <a:srgbClr val="006666"/>
    <a:srgbClr val="62D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51" autoAdjust="0"/>
    <p:restoredTop sz="94690" autoAdjust="0"/>
  </p:normalViewPr>
  <p:slideViewPr>
    <p:cSldViewPr>
      <p:cViewPr>
        <p:scale>
          <a:sx n="81" d="100"/>
          <a:sy n="81" d="100"/>
        </p:scale>
        <p:origin x="-1056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5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A63B7AE-9059-44EF-9D1A-E1A83F7AF4DB}" type="datetimeFigureOut">
              <a:rPr lang="ru-RU"/>
              <a:pPr>
                <a:defRPr/>
              </a:pPr>
              <a:t>24.02.2019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5C4E6F1-0276-43F6-A8E5-0EA655C71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2714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437B5DA-E9B5-456F-BFE3-823BB893F87E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A8524-04D1-47DE-BF85-6073A9924E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009AB-4FC2-4194-A219-7F0B58F459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BAFA5-A5F3-4525-B10E-F5FB5A220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6A3DB-D41F-4C14-9EF5-EC795A3522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3D4A6-DB23-45E7-BC61-D40605E788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34329-ED5D-4A17-8D73-32644EE7CB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D25BA-BB50-4171-B7A3-87DF97E056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184A5-13FA-43AD-942F-EEC8E72695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941A1-340F-4E86-8E8D-697F3AD86C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18878-C7A8-47B5-8825-90A89A809E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D7E98-DD0D-48E5-98FB-2725B97369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4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83231C2-F59E-430E-9806-528DA19ECB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gif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ipp.uz/i/images/mask.jpg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D%D0%BE%D0%B2%D1%8B%D0%B9_%D0%B3%D1%80%D0%B8%D0%BF%D0%BF" TargetMode="External"/><Relationship Id="rId3" Type="http://schemas.openxmlformats.org/officeDocument/2006/relationships/hyperlink" Target="http://www.epidemiolog.ru/prof/index.php?SECTION_ID=&amp;ELEMENT_ID=474" TargetMode="External"/><Relationship Id="rId7" Type="http://schemas.openxmlformats.org/officeDocument/2006/relationships/hyperlink" Target="http://pics.livejournal.com/botalex/pic/000pxb6e" TargetMode="External"/><Relationship Id="rId2" Type="http://schemas.openxmlformats.org/officeDocument/2006/relationships/hyperlink" Target="http://www.openclass.ru/wiki-pages/7341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du.cap.ru/home/4557/jpg%2034.jpg" TargetMode="External"/><Relationship Id="rId5" Type="http://schemas.openxmlformats.org/officeDocument/2006/relationships/hyperlink" Target="http://images.reklama.com.ua/2009-10-30/276007/photos0-800x600.jpeg" TargetMode="External"/><Relationship Id="rId10" Type="http://schemas.openxmlformats.org/officeDocument/2006/relationships/hyperlink" Target="http://ru.wikipedia.org/wiki/%D0%93%D1%80%D0%B8%D0%BF%D0%BF#.D0.9F.D1.80.D0.BE.D1.84.D0.B8.D0.BB.D0.B0.D0.BA.D1.82.D0.B8.D0.BA.D0.B0_.D0.B3.D1.80.D0.B8.D0.BF.D0.BF.D0.B0" TargetMode="External"/><Relationship Id="rId4" Type="http://schemas.openxmlformats.org/officeDocument/2006/relationships/hyperlink" Target="http://img-4.photosight.ru/e3c/3340281_large.jpg" TargetMode="External"/><Relationship Id="rId9" Type="http://schemas.openxmlformats.org/officeDocument/2006/relationships/hyperlink" Target="http://ru.wikipedia.org/wiki/%D0%93%D1%80%D0%B8%D0%BF%D0%B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57200" y="4572000"/>
            <a:ext cx="5257800" cy="1470025"/>
          </a:xfrm>
          <a:noFill/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287224"/>
                </a:solidFill>
                <a:latin typeface="Comic Sans MS" pitchFamily="66" charset="0"/>
              </a:rPr>
              <a:t>Грипп и его профилактика</a:t>
            </a:r>
          </a:p>
        </p:txBody>
      </p:sp>
      <p:pic>
        <p:nvPicPr>
          <p:cNvPr id="5" name="Рисунок 4" descr="грипп10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28600" y="228600"/>
            <a:ext cx="6248400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Рисунок 6" descr="грипп 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8775" y="4338638"/>
            <a:ext cx="370522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Рисунок 11" descr="грипп 5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6FAF9"/>
              </a:clrFrom>
              <a:clrTo>
                <a:srgbClr val="F6FA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3200" y="762000"/>
            <a:ext cx="2392363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3" descr="грипп1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62000"/>
            <a:ext cx="8199438" cy="582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WordArt 5"/>
          <p:cNvSpPr>
            <a:spLocks noChangeArrowheads="1" noChangeShapeType="1" noTextEdit="1"/>
          </p:cNvSpPr>
          <p:nvPr/>
        </p:nvSpPr>
        <p:spPr bwMode="auto">
          <a:xfrm>
            <a:off x="1295400" y="152400"/>
            <a:ext cx="7010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Comic Sans MS"/>
              </a:rPr>
              <a:t>Профилактика гриппа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3" descr="грипп 1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6172200" cy="4953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800" smtClean="0"/>
              <a:t>    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ru-RU" sz="1800" b="1" smtClean="0">
                <a:solidFill>
                  <a:srgbClr val="003300"/>
                </a:solidFill>
                <a:latin typeface="Century Gothic" pitchFamily="34" charset="0"/>
              </a:rPr>
              <a:t>прививки от гриппа (каждый год вакцины от гриппа выпускаются с учетом ожидаемого штамма вируса) - очень высокий уровень надежности профилактики. 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ru-RU" sz="1800" b="1" smtClean="0">
                <a:solidFill>
                  <a:srgbClr val="003300"/>
                </a:solidFill>
                <a:latin typeface="Century Gothic" pitchFamily="34" charset="0"/>
              </a:rPr>
              <a:t>Для профилактики в период эпидемий гриппа можно принимать по 2 - 3 зубчика чеснока ежедневно. Положительным действием обладает и употребление репчатого лука.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ru-RU" sz="1800" b="1" smtClean="0">
                <a:solidFill>
                  <a:srgbClr val="003300"/>
                </a:solidFill>
                <a:latin typeface="Century Gothic" pitchFamily="34" charset="0"/>
              </a:rPr>
              <a:t>Необходимо принимать аскорбиновую кислоту и поливитамины, которые способствуют повышению сопротивляемости организма. 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ru-RU" sz="1800" b="1" smtClean="0">
                <a:solidFill>
                  <a:srgbClr val="003300"/>
                </a:solidFill>
                <a:latin typeface="Century Gothic" pitchFamily="34" charset="0"/>
              </a:rPr>
              <a:t>Употреблять в пищу овощи и фрукты с повышенным содержанием витамина С  (квашеная капуста, клюква, лимоны, киви, мандарины, апельсины, грейпфруты)</a:t>
            </a:r>
          </a:p>
          <a:p>
            <a:pPr eaLnBrk="1" hangingPunct="1">
              <a:buFontTx/>
              <a:buBlip>
                <a:blip r:embed="rId3"/>
              </a:buBlip>
            </a:pPr>
            <a:endParaRPr lang="ru-RU" sz="1800" smtClean="0"/>
          </a:p>
          <a:p>
            <a:pPr eaLnBrk="1" hangingPunct="1">
              <a:buFontTx/>
              <a:buBlip>
                <a:blip r:embed="rId3"/>
              </a:buBlip>
            </a:pPr>
            <a:endParaRPr lang="ru-RU" sz="1800" b="1" smtClean="0">
              <a:solidFill>
                <a:srgbClr val="003300"/>
              </a:solidFill>
              <a:latin typeface="Century Gothic" pitchFamily="34" charset="0"/>
            </a:endParaRPr>
          </a:p>
          <a:p>
            <a:pPr eaLnBrk="1" hangingPunct="1"/>
            <a:endParaRPr lang="ru-RU" sz="1800" smtClean="0"/>
          </a:p>
        </p:txBody>
      </p:sp>
      <p:pic>
        <p:nvPicPr>
          <p:cNvPr id="7" name="Рисунок 6" descr="грипп7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867400" y="1905000"/>
            <a:ext cx="3091768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6" name="WordArt 5"/>
          <p:cNvSpPr>
            <a:spLocks noChangeArrowheads="1" noChangeShapeType="1" noTextEdit="1"/>
          </p:cNvSpPr>
          <p:nvPr/>
        </p:nvSpPr>
        <p:spPr bwMode="auto">
          <a:xfrm>
            <a:off x="1828800" y="152400"/>
            <a:ext cx="7010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Comic Sans MS"/>
              </a:rPr>
              <a:t>Профилактика гриппа</a:t>
            </a:r>
          </a:p>
        </p:txBody>
      </p:sp>
      <p:sp>
        <p:nvSpPr>
          <p:cNvPr id="13317" name="Прямоугольник 9"/>
          <p:cNvSpPr>
            <a:spLocks noChangeArrowheads="1"/>
          </p:cNvSpPr>
          <p:nvPr/>
        </p:nvSpPr>
        <p:spPr bwMode="auto">
          <a:xfrm>
            <a:off x="1828800" y="914400"/>
            <a:ext cx="7315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800000"/>
                </a:solidFill>
                <a:latin typeface="Century Gothic" pitchFamily="34" charset="0"/>
              </a:rPr>
              <a:t>Лучшим средством противостояния гриппу является его профилактика. Она включает: </a:t>
            </a:r>
          </a:p>
        </p:txBody>
      </p:sp>
      <p:pic>
        <p:nvPicPr>
          <p:cNvPr id="13318" name="Picture 6" descr="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152400"/>
            <a:ext cx="1752600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грипп13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6324600" y="4495800"/>
            <a:ext cx="2186940" cy="2082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71800" y="2438400"/>
            <a:ext cx="5943600" cy="4114800"/>
          </a:xfrm>
          <a:noFill/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ru-RU" sz="2400" b="1" smtClean="0">
                <a:solidFill>
                  <a:srgbClr val="003300"/>
                </a:solidFill>
                <a:latin typeface="Century Gothic" pitchFamily="34" charset="0"/>
              </a:rPr>
              <a:t>Одним из наиболее распространенных и доступных средств профилактики гриппа является ватно-марлевая повязка (маска). Изоляция больных от не заболевших, использование средств индивидуальной защиты (марлевые маски на лицо) эффективны, но в идеале (на самом деле, трудно жестко соблюдать этот режим). </a:t>
            </a:r>
          </a:p>
          <a:p>
            <a:pPr eaLnBrk="1" hangingPunct="1">
              <a:buFontTx/>
              <a:buBlip>
                <a:blip r:embed="rId2"/>
              </a:buBlip>
            </a:pPr>
            <a:endParaRPr lang="ru-RU" sz="2400" b="1" smtClean="0">
              <a:solidFill>
                <a:srgbClr val="003300"/>
              </a:solidFill>
              <a:latin typeface="Century Gothic" pitchFamily="34" charset="0"/>
            </a:endParaRP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pic>
        <p:nvPicPr>
          <p:cNvPr id="14339" name="Picture 4" descr="Картинка 9 из 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0"/>
            <a:ext cx="14287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грипп 16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52400" y="3124200"/>
            <a:ext cx="3200400" cy="3431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41" name="WordArt 5"/>
          <p:cNvSpPr>
            <a:spLocks noChangeArrowheads="1" noChangeShapeType="1" noTextEdit="1"/>
          </p:cNvSpPr>
          <p:nvPr/>
        </p:nvSpPr>
        <p:spPr bwMode="auto">
          <a:xfrm>
            <a:off x="1828800" y="152400"/>
            <a:ext cx="7010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Comic Sans MS"/>
              </a:rPr>
              <a:t>Профилактика гриппа</a:t>
            </a:r>
          </a:p>
        </p:txBody>
      </p:sp>
      <p:sp>
        <p:nvSpPr>
          <p:cNvPr id="14342" name="Прямоугольник 13"/>
          <p:cNvSpPr>
            <a:spLocks noChangeArrowheads="1"/>
          </p:cNvSpPr>
          <p:nvPr/>
        </p:nvSpPr>
        <p:spPr bwMode="auto">
          <a:xfrm>
            <a:off x="1828800" y="1219200"/>
            <a:ext cx="716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Blip>
                <a:blip r:embed="rId2"/>
              </a:buBlip>
            </a:pPr>
            <a:r>
              <a:rPr lang="ru-RU" sz="2400" b="1">
                <a:solidFill>
                  <a:srgbClr val="003300"/>
                </a:solidFill>
                <a:latin typeface="Century Gothic" pitchFamily="34" charset="0"/>
              </a:rPr>
              <a:t>   Использование профилактических </a:t>
            </a:r>
            <a:endParaRPr lang="ru-RU" sz="2400"/>
          </a:p>
        </p:txBody>
      </p:sp>
      <p:sp>
        <p:nvSpPr>
          <p:cNvPr id="14343" name="Прямоугольник 14"/>
          <p:cNvSpPr>
            <a:spLocks noChangeArrowheads="1"/>
          </p:cNvSpPr>
          <p:nvPr/>
        </p:nvSpPr>
        <p:spPr bwMode="auto">
          <a:xfrm>
            <a:off x="2362200" y="1524000"/>
            <a:ext cx="6019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3300"/>
                </a:solidFill>
                <a:latin typeface="Century Gothic" pitchFamily="34" charset="0"/>
              </a:rPr>
              <a:t>лекарственных средств не дает надежной гарантии от заболевания. </a:t>
            </a:r>
            <a:endParaRPr lang="ru-RU" sz="240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381000" y="1066800"/>
            <a:ext cx="8534400" cy="5410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ru-RU" sz="2200" b="1" smtClean="0">
                <a:solidFill>
                  <a:srgbClr val="003300"/>
                </a:solidFill>
                <a:latin typeface="Century Gothic" pitchFamily="34" charset="0"/>
              </a:rPr>
              <a:t>Лечение гриппа включает противовирусные препараты.</a:t>
            </a:r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ru-RU" sz="2200" b="1" smtClean="0">
                <a:solidFill>
                  <a:srgbClr val="003300"/>
                </a:solidFill>
                <a:latin typeface="Century Gothic" pitchFamily="34" charset="0"/>
              </a:rPr>
              <a:t>Симптоматическое лечение (обезболивающие, жаропонижающие препараты). Жаропонижающими и обезболивающими препаратами лучше пользоваться только в случаях высокой температуры (выше 39 градусов и выше), за исключением лиц из групп риска, при сильных головных и мышечных болях.</a:t>
            </a:r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ru-RU" sz="2200" b="1" smtClean="0">
                <a:solidFill>
                  <a:srgbClr val="003300"/>
                </a:solidFill>
                <a:latin typeface="Century Gothic" pitchFamily="34" charset="0"/>
              </a:rPr>
              <a:t>Обильное питье (так как при повышенной температуре теряется много жидкости при дыхании и потении). </a:t>
            </a:r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ru-RU" sz="2200" b="1" smtClean="0">
                <a:solidFill>
                  <a:srgbClr val="003300"/>
                </a:solidFill>
                <a:latin typeface="Century Gothic" pitchFamily="34" charset="0"/>
              </a:rPr>
              <a:t>Необходимо принимать аскорбиновую кислоту, поливитамины и фрукты, которые способствуют повышению сопротивляемости организма.</a:t>
            </a:r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ru-RU" sz="2200" b="1" smtClean="0">
                <a:solidFill>
                  <a:srgbClr val="003300"/>
                </a:solidFill>
                <a:latin typeface="Century Gothic" pitchFamily="34" charset="0"/>
              </a:rPr>
              <a:t>Постельный режим. Очень важно соблюдать в течение всего периода повышенной температуры, так как именно несоблюдение этого условия нередко оказывается чреватым осложнениями.  </a:t>
            </a:r>
            <a:endParaRPr lang="ru-RU" sz="2200" smtClean="0"/>
          </a:p>
        </p:txBody>
      </p:sp>
      <p:sp>
        <p:nvSpPr>
          <p:cNvPr id="15363" name="WordArt 5"/>
          <p:cNvSpPr>
            <a:spLocks noChangeArrowheads="1" noChangeShapeType="1" noTextEdit="1"/>
          </p:cNvSpPr>
          <p:nvPr/>
        </p:nvSpPr>
        <p:spPr bwMode="auto">
          <a:xfrm>
            <a:off x="1143000" y="228600"/>
            <a:ext cx="72390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Comic Sans MS"/>
              </a:rPr>
              <a:t>Если вы заболели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229600" cy="6324600"/>
          </a:xfrm>
          <a:noFill/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ru-RU" sz="2000" b="1" smtClean="0">
                <a:solidFill>
                  <a:srgbClr val="003300"/>
                </a:solidFill>
                <a:latin typeface="Century Gothic" pitchFamily="34" charset="0"/>
              </a:rPr>
              <a:t>Необходимо проводить регулярный туалет носа – мытье дважды в день передних отделов носа с мылом. Это удаляет микробы, попавшие в полость носа с вдыхаемым воздухом. Полезно промывание полости носа настоем лука с медом (сахаром) с помощью пипетки. 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sz="2000" b="1" smtClean="0">
                <a:solidFill>
                  <a:srgbClr val="003300"/>
                </a:solidFill>
                <a:latin typeface="Century Gothic" pitchFamily="34" charset="0"/>
              </a:rPr>
              <a:t>Полоскать горло растворами марганцовки, фурациллина, соды или ромашки, а так же ингаляции: вскипятить 300 граммов воды, добавить 30 - 40 капель настойки эвкалипта, или 2 - 3 ложки кожуры картофеля, или 1/2 чайной ложки соды. 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sz="2000" b="1" smtClean="0">
                <a:solidFill>
                  <a:srgbClr val="003300"/>
                </a:solidFill>
                <a:latin typeface="Century Gothic" pitchFamily="34" charset="0"/>
              </a:rPr>
              <a:t>Делать теплые ножные ванны с горчицей (5 - 10 мин.), после чего стопы растираются какой-либо разогревающей мазью. 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sz="2000" b="1" smtClean="0">
                <a:solidFill>
                  <a:srgbClr val="003300"/>
                </a:solidFill>
                <a:latin typeface="Century Gothic" pitchFamily="34" charset="0"/>
              </a:rPr>
              <a:t>Использовать вкусные немедикаментозные средства, такие как отвар шиповника, чай с малиной и медом, липовый чай. Сок малины с сахаром – хорошее освежающее питье при высокой температуре.</a:t>
            </a:r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endParaRPr lang="ru-RU" sz="1200" smtClean="0">
              <a:latin typeface="Century Gothic" pitchFamily="34" charset="0"/>
            </a:endParaRPr>
          </a:p>
        </p:txBody>
      </p:sp>
      <p:pic>
        <p:nvPicPr>
          <p:cNvPr id="8" name="Рисунок 7" descr="грипп 1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1479479" cy="1127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8" name="WordArt 5"/>
          <p:cNvSpPr>
            <a:spLocks noChangeArrowheads="1" noChangeShapeType="1" noTextEdit="1"/>
          </p:cNvSpPr>
          <p:nvPr/>
        </p:nvSpPr>
        <p:spPr bwMode="auto">
          <a:xfrm>
            <a:off x="1600200" y="228600"/>
            <a:ext cx="72390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Comic Sans MS"/>
              </a:rPr>
              <a:t>Если вы заболели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грипп1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27062" y="797103"/>
            <a:ext cx="5257799" cy="4269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1" name="Прямоугольник 5"/>
          <p:cNvSpPr>
            <a:spLocks noChangeArrowheads="1"/>
          </p:cNvSpPr>
          <p:nvPr/>
        </p:nvSpPr>
        <p:spPr bwMode="auto">
          <a:xfrm>
            <a:off x="304800" y="5105400"/>
            <a:ext cx="8534400" cy="1570038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>
                <a:solidFill>
                  <a:srgbClr val="800000"/>
                </a:solidFill>
                <a:latin typeface="Century Gothic" pitchFamily="34" charset="0"/>
                <a:cs typeface="Arial" charset="0"/>
              </a:rPr>
              <a:t>«Придерживайтесь здорового образа жизни, включая полноценный сон, употребление здоровой пищи, физическую активность,</a:t>
            </a:r>
            <a:r>
              <a:rPr lang="ru-RU" sz="2400" b="1">
                <a:solidFill>
                  <a:srgbClr val="800000"/>
                </a:solidFill>
                <a:latin typeface="Century Gothic" pitchFamily="34" charset="0"/>
              </a:rPr>
              <a:t> положительные эмоции, соблюдение правил личной гигиены </a:t>
            </a:r>
            <a:r>
              <a:rPr lang="ru-RU" sz="2400" b="1" i="1">
                <a:solidFill>
                  <a:srgbClr val="800000"/>
                </a:solidFill>
                <a:latin typeface="Century Gothic" pitchFamily="34" charset="0"/>
                <a:cs typeface="Arial" charset="0"/>
              </a:rPr>
              <a:t>». </a:t>
            </a:r>
          </a:p>
        </p:txBody>
      </p:sp>
      <p:sp>
        <p:nvSpPr>
          <p:cNvPr id="17412" name="WordArt 5"/>
          <p:cNvSpPr>
            <a:spLocks noChangeArrowheads="1" noChangeShapeType="1" noTextEdit="1"/>
          </p:cNvSpPr>
          <p:nvPr/>
        </p:nvSpPr>
        <p:spPr bwMode="auto">
          <a:xfrm>
            <a:off x="1143000" y="152400"/>
            <a:ext cx="72390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Comic Sans MS"/>
              </a:rPr>
              <a:t>Будьте здоровы!</a:t>
            </a:r>
          </a:p>
        </p:txBody>
      </p:sp>
      <p:pic>
        <p:nvPicPr>
          <p:cNvPr id="10" name="Рисунок 9" descr="грипп 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96000" y="1143000"/>
            <a:ext cx="2328672" cy="35711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458200" cy="1905000"/>
          </a:xfrm>
          <a:noFill/>
        </p:spPr>
        <p:txBody>
          <a:bodyPr/>
          <a:lstStyle/>
          <a:p>
            <a:pPr eaLnBrk="1" hangingPunct="1"/>
            <a:r>
              <a:rPr lang="ru-RU" sz="1800" smtClean="0">
                <a:hlinkClick r:id="rId2"/>
              </a:rPr>
              <a:t>http://www.openclass.ru/wiki-pages/73418</a:t>
            </a:r>
            <a:r>
              <a:rPr lang="ru-RU" sz="1800" smtClean="0"/>
              <a:t> </a:t>
            </a:r>
          </a:p>
          <a:p>
            <a:pPr eaLnBrk="1" hangingPunct="1"/>
            <a:r>
              <a:rPr lang="ru-RU" sz="1800" smtClean="0">
                <a:hlinkClick r:id="rId3"/>
              </a:rPr>
              <a:t>http://www.epidemiolog.ru/prof/index.php?SECTION_ID=&amp;ELEMENT_ID=474</a:t>
            </a:r>
            <a:endParaRPr lang="ru-RU" sz="1800" smtClean="0"/>
          </a:p>
          <a:p>
            <a:pPr eaLnBrk="1" hangingPunct="1"/>
            <a:r>
              <a:rPr lang="arn-CL" sz="1800" smtClean="0">
                <a:hlinkClick r:id="rId4"/>
              </a:rPr>
              <a:t>http://img-4.photosight.ru/e3c/3340281_large.jpg</a:t>
            </a:r>
            <a:endParaRPr lang="ru-RU" sz="1800" smtClean="0"/>
          </a:p>
          <a:p>
            <a:pPr eaLnBrk="1" hangingPunct="1"/>
            <a:r>
              <a:rPr lang="arn-CL" sz="1800" smtClean="0">
                <a:hlinkClick r:id="rId5"/>
              </a:rPr>
              <a:t>http://images.reklama.com.ua/2009-10-30/276007/photos0-800x600.jpeg</a:t>
            </a:r>
            <a:endParaRPr lang="ru-RU" sz="1800" smtClean="0"/>
          </a:p>
          <a:p>
            <a:pPr eaLnBrk="1" hangingPunct="1"/>
            <a:r>
              <a:rPr lang="arn-CL" sz="1800" smtClean="0">
                <a:hlinkClick r:id="rId6"/>
              </a:rPr>
              <a:t>http://www.edu.cap.ru/home/4557/jpg%2034.jpg</a:t>
            </a:r>
            <a:endParaRPr lang="ru-RU" sz="1800" smtClean="0"/>
          </a:p>
          <a:p>
            <a:pPr eaLnBrk="1" hangingPunct="1"/>
            <a:r>
              <a:rPr lang="arn-CL" sz="1800" smtClean="0">
                <a:hlinkClick r:id="rId7"/>
              </a:rPr>
              <a:t>http://pics.livejournal.com/botalex/pic/000pxb6e</a:t>
            </a:r>
            <a:endParaRPr lang="ru-RU" sz="1800" smtClean="0"/>
          </a:p>
          <a:p>
            <a:pPr eaLnBrk="1" hangingPunct="1"/>
            <a:r>
              <a:rPr lang="arn-CL" sz="1800" smtClean="0">
                <a:hlinkClick r:id="rId8"/>
              </a:rPr>
              <a:t>http://ru.wikipedia.org/wiki/%D0%9D%D0%BE%D0%B2%D1%8B%D0%B9_%D0%B3%D1%80%D0%B8%D0%BF%D0%BF</a:t>
            </a:r>
            <a:endParaRPr lang="ru-RU" sz="1800" smtClean="0"/>
          </a:p>
          <a:p>
            <a:pPr eaLnBrk="1" hangingPunct="1"/>
            <a:r>
              <a:rPr lang="arn-CL" sz="1800" smtClean="0">
                <a:hlinkClick r:id="rId9"/>
              </a:rPr>
              <a:t>http://ru.wikipedia.org/wiki/%D0%93%D1%80%D0%B8%D0%BF%D0%BF</a:t>
            </a:r>
            <a:endParaRPr lang="ru-RU" sz="1800" smtClean="0"/>
          </a:p>
          <a:p>
            <a:pPr eaLnBrk="1" hangingPunct="1"/>
            <a:r>
              <a:rPr lang="arn-CL" sz="1800" smtClean="0">
                <a:hlinkClick r:id="rId10"/>
              </a:rPr>
              <a:t>http://ru.wikipedia.org/wiki/%D0%93%D1%80%D0%B8%D0%BF%D0%BF#.D0.9F.D1.80.D0.BE.D1.84.D0.B8.D0.BB.D0.B0.D0.BA.D1.82.D0.B8.D0.BA.D0.B0_.D0.B3.D1.80.D0.B8.D0.BF.D0.BF.D0.B0</a:t>
            </a:r>
            <a:endParaRPr lang="ru-RU" sz="1800" smtClean="0"/>
          </a:p>
          <a:p>
            <a:pPr eaLnBrk="1" hangingPunct="1">
              <a:buFontTx/>
              <a:buNone/>
            </a:pPr>
            <a:endParaRPr lang="ru-RU" sz="1800" smtClean="0"/>
          </a:p>
          <a:p>
            <a:pPr eaLnBrk="1" hangingPunct="1"/>
            <a:endParaRPr lang="ru-RU" sz="1800" smtClean="0"/>
          </a:p>
        </p:txBody>
      </p:sp>
      <p:sp>
        <p:nvSpPr>
          <p:cNvPr id="18435" name="WordArt 5"/>
          <p:cNvSpPr>
            <a:spLocks noChangeArrowheads="1" noChangeShapeType="1" noTextEdit="1"/>
          </p:cNvSpPr>
          <p:nvPr/>
        </p:nvSpPr>
        <p:spPr bwMode="auto">
          <a:xfrm>
            <a:off x="1143000" y="228600"/>
            <a:ext cx="72390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Comic Sans MS"/>
              </a:rPr>
              <a:t>Информационные источники: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3"/>
          <p:cNvSpPr>
            <a:spLocks noChangeArrowheads="1"/>
          </p:cNvSpPr>
          <p:nvPr/>
        </p:nvSpPr>
        <p:spPr bwMode="auto">
          <a:xfrm>
            <a:off x="152400" y="2514600"/>
            <a:ext cx="60198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>
              <a:buFontTx/>
              <a:buBlip>
                <a:blip r:embed="rId2"/>
              </a:buBlip>
            </a:pPr>
            <a:r>
              <a:rPr lang="ru-RU" sz="2400" b="1">
                <a:solidFill>
                  <a:srgbClr val="003300"/>
                </a:solidFill>
                <a:latin typeface="Century Gothic" pitchFamily="34" charset="0"/>
              </a:rPr>
              <a:t>острое инфекционное заболевание дыхательных путей, вызываемое вирусом гриппа</a:t>
            </a:r>
            <a:r>
              <a:rPr lang="en-US" sz="2400" b="1">
                <a:solidFill>
                  <a:srgbClr val="003300"/>
                </a:solidFill>
                <a:latin typeface="Century Gothic" pitchFamily="34" charset="0"/>
              </a:rPr>
              <a:t>;</a:t>
            </a:r>
            <a:endParaRPr lang="ru-RU" sz="2400" b="1">
              <a:solidFill>
                <a:srgbClr val="003300"/>
              </a:solidFill>
              <a:latin typeface="Century Gothic" pitchFamily="34" charset="0"/>
            </a:endParaRPr>
          </a:p>
          <a:p>
            <a:pPr marL="355600" indent="-355600">
              <a:buFontTx/>
              <a:buBlip>
                <a:blip r:embed="rId2"/>
              </a:buBlip>
            </a:pPr>
            <a:r>
              <a:rPr lang="ru-RU" sz="2400" b="1">
                <a:solidFill>
                  <a:srgbClr val="003300"/>
                </a:solidFill>
                <a:latin typeface="Century Gothic" pitchFamily="34" charset="0"/>
              </a:rPr>
              <a:t>входит в группу острых респираторных вирусных инфекций (ОРВИ)</a:t>
            </a:r>
            <a:r>
              <a:rPr lang="en-US" sz="2400" b="1">
                <a:solidFill>
                  <a:srgbClr val="003300"/>
                </a:solidFill>
                <a:latin typeface="Century Gothic" pitchFamily="34" charset="0"/>
              </a:rPr>
              <a:t>;</a:t>
            </a:r>
            <a:endParaRPr lang="ru-RU" sz="2400" b="1">
              <a:solidFill>
                <a:srgbClr val="003300"/>
              </a:solidFill>
              <a:latin typeface="Century Gothic" pitchFamily="34" charset="0"/>
            </a:endParaRPr>
          </a:p>
          <a:p>
            <a:pPr marL="355600" indent="-355600">
              <a:buFontTx/>
              <a:buBlip>
                <a:blip r:embed="rId2"/>
              </a:buBlip>
            </a:pPr>
            <a:r>
              <a:rPr lang="ru-RU" sz="2400" b="1">
                <a:solidFill>
                  <a:srgbClr val="003300"/>
                </a:solidFill>
                <a:latin typeface="Century Gothic" pitchFamily="34" charset="0"/>
              </a:rPr>
              <a:t>известен с конца XVI века</a:t>
            </a:r>
            <a:r>
              <a:rPr lang="en-US" sz="2400" b="1">
                <a:solidFill>
                  <a:srgbClr val="003300"/>
                </a:solidFill>
                <a:latin typeface="Century Gothic" pitchFamily="34" charset="0"/>
              </a:rPr>
              <a:t>;</a:t>
            </a:r>
            <a:endParaRPr lang="ru-RU" sz="2400" b="1">
              <a:solidFill>
                <a:srgbClr val="003300"/>
              </a:solidFill>
              <a:latin typeface="Century Gothic" pitchFamily="34" charset="0"/>
            </a:endParaRPr>
          </a:p>
          <a:p>
            <a:pPr marL="355600" indent="-355600">
              <a:buFontTx/>
              <a:buBlip>
                <a:blip r:embed="rId2"/>
              </a:buBlip>
            </a:pPr>
            <a:r>
              <a:rPr lang="ru-RU" sz="2400" b="1">
                <a:solidFill>
                  <a:srgbClr val="003300"/>
                </a:solidFill>
                <a:latin typeface="Century Gothic" pitchFamily="34" charset="0"/>
              </a:rPr>
              <a:t>в настоящее время выявлено более 2000 вариантов вируса гриппа.</a:t>
            </a:r>
          </a:p>
        </p:txBody>
      </p:sp>
      <p:pic>
        <p:nvPicPr>
          <p:cNvPr id="5125" name="Picture 5" descr="230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1000" y="228600"/>
            <a:ext cx="2286000" cy="19621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07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886200" y="914400"/>
            <a:ext cx="4953000" cy="1143000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mtClean="0"/>
              <a:t/>
            </a:r>
            <a:br>
              <a:rPr lang="ru-RU" smtClean="0"/>
            </a:br>
            <a:r>
              <a:rPr lang="ru-RU" sz="2400" b="1" smtClean="0">
                <a:solidFill>
                  <a:srgbClr val="003300"/>
                </a:solidFill>
                <a:latin typeface="Century Gothic" pitchFamily="34" charset="0"/>
              </a:rPr>
              <a:t>Это слово переводится как “</a:t>
            </a:r>
            <a:r>
              <a:rPr lang="ru-RU" sz="2400" b="1" smtClean="0">
                <a:solidFill>
                  <a:srgbClr val="287224"/>
                </a:solidFill>
                <a:latin typeface="Century Gothic" pitchFamily="34" charset="0"/>
              </a:rPr>
              <a:t>хватать</a:t>
            </a:r>
            <a:r>
              <a:rPr lang="ru-RU" sz="2400" b="1" smtClean="0">
                <a:solidFill>
                  <a:srgbClr val="003300"/>
                </a:solidFill>
                <a:latin typeface="Century Gothic" pitchFamily="34" charset="0"/>
              </a:rPr>
              <a:t>”, “</a:t>
            </a:r>
            <a:r>
              <a:rPr lang="ru-RU" sz="2400" b="1" smtClean="0">
                <a:solidFill>
                  <a:srgbClr val="287224"/>
                </a:solidFill>
                <a:latin typeface="Century Gothic" pitchFamily="34" charset="0"/>
              </a:rPr>
              <a:t>овладевать</a:t>
            </a:r>
            <a:r>
              <a:rPr lang="ru-RU" sz="2400" b="1" smtClean="0">
                <a:solidFill>
                  <a:srgbClr val="003300"/>
                </a:solidFill>
                <a:latin typeface="Century Gothic" pitchFamily="34" charset="0"/>
              </a:rPr>
              <a:t>”. </a:t>
            </a:r>
          </a:p>
        </p:txBody>
      </p:sp>
      <p:pic>
        <p:nvPicPr>
          <p:cNvPr id="11" name="Рисунок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67400" y="2590800"/>
            <a:ext cx="3018681" cy="3819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8" name="Прямоугольник 11"/>
          <p:cNvSpPr>
            <a:spLocks noChangeArrowheads="1"/>
          </p:cNvSpPr>
          <p:nvPr/>
        </p:nvSpPr>
        <p:spPr bwMode="auto">
          <a:xfrm>
            <a:off x="3200400" y="228600"/>
            <a:ext cx="21399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>
                <a:solidFill>
                  <a:srgbClr val="287224"/>
                </a:solidFill>
                <a:latin typeface="Comic Sans MS" pitchFamily="66" charset="0"/>
              </a:rPr>
              <a:t>Грипп</a:t>
            </a:r>
            <a:r>
              <a:rPr lang="ru-RU" b="1">
                <a:solidFill>
                  <a:srgbClr val="287224"/>
                </a:solidFill>
                <a:latin typeface="Comic Sans MS" pitchFamily="66" charset="0"/>
              </a:rPr>
              <a:t> 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287224"/>
                </a:solidFill>
                <a:latin typeface="Comic Sans MS" pitchFamily="66" charset="0"/>
              </a:rPr>
              <a:t>История открытия гриппа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52400" y="2209800"/>
            <a:ext cx="586740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600" b="1" smtClean="0">
                <a:solidFill>
                  <a:srgbClr val="003300"/>
                </a:solidFill>
                <a:latin typeface="Century Gothic" pitchFamily="34" charset="0"/>
                <a:cs typeface="Times New Roman" pitchFamily="18" charset="0"/>
              </a:rPr>
              <a:t>Первые упоминания о гриппе были отмечены много веков назад – еще в 412 году до н.э. – именно тогда  </a:t>
            </a:r>
            <a:r>
              <a:rPr lang="ru-RU" sz="2600" b="1" smtClean="0">
                <a:solidFill>
                  <a:srgbClr val="287224"/>
                </a:solidFill>
                <a:latin typeface="Century Gothic" pitchFamily="34" charset="0"/>
                <a:cs typeface="Times New Roman" pitchFamily="18" charset="0"/>
              </a:rPr>
              <a:t>Гиппократ</a:t>
            </a:r>
            <a:r>
              <a:rPr lang="ru-RU" sz="2600" b="1" smtClean="0">
                <a:solidFill>
                  <a:srgbClr val="003300"/>
                </a:solidFill>
                <a:latin typeface="Century Gothic" pitchFamily="34" charset="0"/>
                <a:cs typeface="Times New Roman" pitchFamily="18" charset="0"/>
              </a:rPr>
              <a:t> описал похожее на грипп заболевание. </a:t>
            </a:r>
          </a:p>
          <a:p>
            <a:pPr eaLnBrk="1" hangingPunct="1">
              <a:lnSpc>
                <a:spcPct val="90000"/>
              </a:lnSpc>
            </a:pPr>
            <a:r>
              <a:rPr lang="ru-RU" sz="2600" b="1" smtClean="0">
                <a:solidFill>
                  <a:srgbClr val="003300"/>
                </a:solidFill>
                <a:latin typeface="Century Gothic" pitchFamily="34" charset="0"/>
                <a:cs typeface="Times New Roman" pitchFamily="18" charset="0"/>
              </a:rPr>
              <a:t>Первая задокументированная пандемия гриппа, унесшая много жизней, случилась в </a:t>
            </a:r>
            <a:r>
              <a:rPr lang="ru-RU" sz="2600" b="1" smtClean="0">
                <a:solidFill>
                  <a:srgbClr val="287224"/>
                </a:solidFill>
                <a:latin typeface="Century Gothic" pitchFamily="34" charset="0"/>
                <a:cs typeface="Times New Roman" pitchFamily="18" charset="0"/>
              </a:rPr>
              <a:t>1580 году. </a:t>
            </a:r>
            <a:endParaRPr lang="ru-RU" sz="2600" b="1" smtClean="0">
              <a:solidFill>
                <a:srgbClr val="287224"/>
              </a:solidFill>
              <a:latin typeface="Century Gothic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700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5000" y="1524000"/>
            <a:ext cx="3276600" cy="396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4"/>
          <p:cNvSpPr>
            <a:spLocks noChangeArrowheads="1"/>
          </p:cNvSpPr>
          <p:nvPr/>
        </p:nvSpPr>
        <p:spPr bwMode="auto">
          <a:xfrm>
            <a:off x="0" y="1717675"/>
            <a:ext cx="8915400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indent="-355600">
              <a:buFontTx/>
              <a:buBlip>
                <a:blip r:embed="rId2"/>
              </a:buBlip>
            </a:pPr>
            <a:r>
              <a:rPr lang="ru-RU" sz="2200" b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К гриппу восприимчивы все </a:t>
            </a:r>
          </a:p>
          <a:p>
            <a:pPr marL="355600" indent="-355600"/>
            <a:r>
              <a:rPr lang="ru-RU" sz="2200" b="1">
                <a:solidFill>
                  <a:srgbClr val="C00000"/>
                </a:solidFill>
                <a:latin typeface="Century Gothic" pitchFamily="34" charset="0"/>
                <a:cs typeface="Times New Roman" pitchFamily="18" charset="0"/>
              </a:rPr>
              <a:t>     возрастные категории людей. </a:t>
            </a:r>
          </a:p>
          <a:p>
            <a:pPr marL="355600" indent="-355600">
              <a:buFontTx/>
              <a:buBlip>
                <a:blip r:embed="rId2"/>
              </a:buBlip>
            </a:pPr>
            <a:r>
              <a:rPr lang="ru-RU" sz="2200" b="1">
                <a:solidFill>
                  <a:srgbClr val="00B050"/>
                </a:solidFill>
                <a:latin typeface="Century Gothic" pitchFamily="34" charset="0"/>
                <a:cs typeface="Times New Roman" pitchFamily="18" charset="0"/>
              </a:rPr>
              <a:t>Источником инфекции является больной человек, выделяющий вирус с кашлем, чиханием и т. д. </a:t>
            </a:r>
          </a:p>
          <a:p>
            <a:pPr marL="355600" indent="-355600">
              <a:buFontTx/>
              <a:buBlip>
                <a:blip r:embed="rId2"/>
              </a:buBlip>
            </a:pPr>
            <a:r>
              <a:rPr lang="ru-RU" sz="2200" b="1">
                <a:solidFill>
                  <a:srgbClr val="3333CC"/>
                </a:solidFill>
                <a:latin typeface="Century Gothic" pitchFamily="34" charset="0"/>
                <a:cs typeface="Times New Roman" pitchFamily="18" charset="0"/>
              </a:rPr>
              <a:t>Больной заразен с первых часов заболевания и до 3–5 суток болезни. </a:t>
            </a:r>
          </a:p>
          <a:p>
            <a:pPr marL="355600" indent="-355600">
              <a:buFontTx/>
              <a:buBlip>
                <a:blip r:embed="rId2"/>
              </a:buBlip>
            </a:pPr>
            <a:r>
              <a:rPr lang="ru-RU" sz="2200" b="1">
                <a:solidFill>
                  <a:srgbClr val="7030A0"/>
                </a:solidFill>
                <a:latin typeface="Century Gothic" pitchFamily="34" charset="0"/>
                <a:cs typeface="Times New Roman" pitchFamily="18" charset="0"/>
              </a:rPr>
              <a:t>Группами высокого риска считаются дети, люди преклонного возраста, беременные женщины, люди с хроническими болезнями сердца, лёгких, а также индивидуумы, имеющие хроническую почечную недостаточность.</a:t>
            </a:r>
          </a:p>
          <a:p>
            <a:pPr marL="355600" indent="-355600">
              <a:buFontTx/>
              <a:buBlip>
                <a:blip r:embed="rId2"/>
              </a:buBlip>
            </a:pPr>
            <a:r>
              <a:rPr lang="ru-RU" sz="2200" b="1">
                <a:solidFill>
                  <a:srgbClr val="800000"/>
                </a:solidFill>
                <a:latin typeface="Century Gothic" pitchFamily="34" charset="0"/>
                <a:cs typeface="Times New Roman" pitchFamily="18" charset="0"/>
              </a:rPr>
              <a:t>Характеризуется аэрозольным механизмом передачи и чрезвычайно быстрым распространением в виде </a:t>
            </a:r>
            <a:r>
              <a:rPr lang="ru-RU" sz="2200" b="1" u="sng">
                <a:solidFill>
                  <a:srgbClr val="800000"/>
                </a:solidFill>
                <a:latin typeface="Century Gothic" pitchFamily="34" charset="0"/>
                <a:cs typeface="Times New Roman" pitchFamily="18" charset="0"/>
              </a:rPr>
              <a:t>эпидемий</a:t>
            </a:r>
            <a:r>
              <a:rPr lang="ru-RU" sz="2200" b="1">
                <a:solidFill>
                  <a:srgbClr val="800000"/>
                </a:solidFill>
                <a:latin typeface="Century Gothic" pitchFamily="34" charset="0"/>
                <a:cs typeface="Times New Roman" pitchFamily="18" charset="0"/>
              </a:rPr>
              <a:t> и </a:t>
            </a:r>
            <a:r>
              <a:rPr lang="ru-RU" sz="2200" b="1" u="sng">
                <a:solidFill>
                  <a:srgbClr val="800000"/>
                </a:solidFill>
                <a:latin typeface="Century Gothic" pitchFamily="34" charset="0"/>
                <a:cs typeface="Times New Roman" pitchFamily="18" charset="0"/>
              </a:rPr>
              <a:t>пандемий</a:t>
            </a:r>
            <a:endParaRPr lang="ru-RU" sz="2200" b="1">
              <a:solidFill>
                <a:srgbClr val="800000"/>
              </a:solidFill>
              <a:latin typeface="Century Gothic" pitchFamily="34" charset="0"/>
            </a:endParaRPr>
          </a:p>
          <a:p>
            <a:pPr marL="355600" indent="-355600">
              <a:buFontTx/>
              <a:buBlip>
                <a:blip r:embed="rId2"/>
              </a:buBlip>
            </a:pPr>
            <a:endParaRPr lang="ru-RU" sz="2000" b="1">
              <a:solidFill>
                <a:srgbClr val="595959"/>
              </a:solidFill>
              <a:latin typeface="Century Gothic" pitchFamily="34" charset="0"/>
            </a:endParaRPr>
          </a:p>
        </p:txBody>
      </p:sp>
      <p:pic>
        <p:nvPicPr>
          <p:cNvPr id="5123" name="Рисунок 9" descr="грипп 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11800" y="0"/>
            <a:ext cx="3632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Заголовок 1"/>
          <p:cNvSpPr>
            <a:spLocks noGrp="1"/>
          </p:cNvSpPr>
          <p:nvPr>
            <p:ph type="title"/>
          </p:nvPr>
        </p:nvSpPr>
        <p:spPr>
          <a:xfrm>
            <a:off x="-304800" y="381000"/>
            <a:ext cx="6172200" cy="1143000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rgbClr val="287224"/>
                </a:solidFill>
                <a:latin typeface="Comic Sans MS" pitchFamily="66" charset="0"/>
              </a:rPr>
              <a:t>Распространение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3124200" y="381000"/>
            <a:ext cx="5486400" cy="1066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b="1" smtClean="0">
                <a:solidFill>
                  <a:srgbClr val="003300"/>
                </a:solidFill>
                <a:latin typeface="Century Gothic" pitchFamily="34" charset="0"/>
                <a:cs typeface="Times New Roman" pitchFamily="18" charset="0"/>
              </a:rPr>
              <a:t>   </a:t>
            </a:r>
            <a:r>
              <a:rPr lang="ru-RU" sz="2400" b="1" smtClean="0">
                <a:solidFill>
                  <a:srgbClr val="003300"/>
                </a:solidFill>
                <a:latin typeface="Century Gothic" pitchFamily="34" charset="0"/>
                <a:cs typeface="Times New Roman" pitchFamily="18" charset="0"/>
              </a:rPr>
              <a:t>Эпид́емия  — широкое распространение инфекционного заболевания </a:t>
            </a:r>
            <a:endParaRPr lang="ru-RU" sz="2400" b="1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mtClean="0"/>
          </a:p>
        </p:txBody>
      </p:sp>
      <p:pic>
        <p:nvPicPr>
          <p:cNvPr id="614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09800"/>
            <a:ext cx="8458200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Прямоугольник 4"/>
          <p:cNvSpPr>
            <a:spLocks noChangeArrowheads="1"/>
          </p:cNvSpPr>
          <p:nvPr/>
        </p:nvSpPr>
        <p:spPr bwMode="auto">
          <a:xfrm>
            <a:off x="152400" y="5029200"/>
            <a:ext cx="8763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3300"/>
                </a:solidFill>
                <a:latin typeface="Century Gothic" pitchFamily="34" charset="0"/>
                <a:cs typeface="Times New Roman" pitchFamily="18" charset="0"/>
              </a:rPr>
              <a:t>Пандемия  — эпидемия, характеризующаяся распространением инфекционного заболевания на территории всей страны, территорию сопредельных государств, а иногда и многих стран мира .</a:t>
            </a:r>
          </a:p>
        </p:txBody>
      </p:sp>
      <p:pic>
        <p:nvPicPr>
          <p:cNvPr id="6149" name="Picture 6" descr="В Украине началась эпидемия грипп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28600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Файл:Symptoms of swine flu.r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990600"/>
            <a:ext cx="7696200" cy="563086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171" name="WordArt 5"/>
          <p:cNvSpPr>
            <a:spLocks noChangeArrowheads="1" noChangeShapeType="1" noTextEdit="1"/>
          </p:cNvSpPr>
          <p:nvPr/>
        </p:nvSpPr>
        <p:spPr bwMode="auto">
          <a:xfrm>
            <a:off x="1295400" y="228600"/>
            <a:ext cx="68580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Comic Sans MS"/>
              </a:rPr>
              <a:t>Симптомы гриппа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3" descr="грипп 2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3571875"/>
            <a:ext cx="6667500" cy="309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3500438"/>
          </a:xfrm>
        </p:spPr>
        <p:txBody>
          <a:bodyPr/>
          <a:lstStyle/>
          <a:p>
            <a:pPr eaLnBrk="1" hangingPunct="1">
              <a:buFontTx/>
              <a:buBlip>
                <a:blip r:embed="rId3"/>
              </a:buBlip>
            </a:pPr>
            <a:r>
              <a:rPr lang="ru-RU" sz="2400" b="1" smtClean="0">
                <a:solidFill>
                  <a:srgbClr val="003300"/>
                </a:solidFill>
                <a:latin typeface="Century Gothic" pitchFamily="34" charset="0"/>
              </a:rPr>
              <a:t>высокая температура (до 41,5 градуса), которая держится несколько дней (до 5); 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ru-RU" sz="2400" b="1" smtClean="0">
                <a:solidFill>
                  <a:srgbClr val="003300"/>
                </a:solidFill>
                <a:latin typeface="Century Gothic" pitchFamily="34" charset="0"/>
              </a:rPr>
              <a:t>на фоне температуры отмечается головная боль (преимущественно в передней части - лоб, глаза, виски), </a:t>
            </a:r>
          </a:p>
          <a:p>
            <a:pPr eaLnBrk="1" hangingPunct="1">
              <a:buFontTx/>
              <a:buBlip>
                <a:blip r:embed="rId3"/>
              </a:buBlip>
            </a:pPr>
            <a:r>
              <a:rPr lang="ru-RU" sz="2400" b="1" smtClean="0">
                <a:solidFill>
                  <a:srgbClr val="003300"/>
                </a:solidFill>
                <a:latin typeface="Century Gothic" pitchFamily="34" charset="0"/>
              </a:rPr>
              <a:t>ломота во всем теле, в первую очередь - в ногах. </a:t>
            </a:r>
          </a:p>
        </p:txBody>
      </p:sp>
      <p:sp>
        <p:nvSpPr>
          <p:cNvPr id="8196" name="WordArt 5"/>
          <p:cNvSpPr>
            <a:spLocks noChangeArrowheads="1" noChangeShapeType="1" noTextEdit="1"/>
          </p:cNvSpPr>
          <p:nvPr/>
        </p:nvSpPr>
        <p:spPr bwMode="auto">
          <a:xfrm>
            <a:off x="1295400" y="228600"/>
            <a:ext cx="68580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Comic Sans MS"/>
              </a:rPr>
              <a:t>Симптомы гриппа: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0" y="838200"/>
            <a:ext cx="5715000" cy="5768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ru-RU" sz="2600" b="1" smtClean="0">
                <a:solidFill>
                  <a:srgbClr val="003300"/>
                </a:solidFill>
                <a:latin typeface="Century Gothic" pitchFamily="34" charset="0"/>
              </a:rPr>
              <a:t>чуть позже присоединяется сухой кашель (признак трахеита). 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ru-RU" sz="2600" b="1" smtClean="0">
                <a:solidFill>
                  <a:srgbClr val="003300"/>
                </a:solidFill>
                <a:latin typeface="Century Gothic" pitchFamily="34" charset="0"/>
              </a:rPr>
              <a:t>Насморк, боль в горле не характерны. Также при гриппе не бывает и поноса, если он и появляется, то это либо другая инфекция (например, энтеровирусная), либо побочный эффект лекарств. 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ru-RU" sz="2600" b="1" smtClean="0">
                <a:solidFill>
                  <a:srgbClr val="003300"/>
                </a:solidFill>
                <a:latin typeface="Century Gothic" pitchFamily="34" charset="0"/>
              </a:rPr>
              <a:t>Тошнота или рвота могут быть, особенно у маленьких детей, они связаны с интоксикацией. </a:t>
            </a:r>
          </a:p>
          <a:p>
            <a:pPr eaLnBrk="1" hangingPunct="1">
              <a:lnSpc>
                <a:spcPct val="90000"/>
              </a:lnSpc>
            </a:pPr>
            <a:endParaRPr lang="ru-RU" sz="3000" smtClean="0"/>
          </a:p>
        </p:txBody>
      </p:sp>
      <p:pic>
        <p:nvPicPr>
          <p:cNvPr id="5" name="Рисунок 4" descr="грипп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5867400" y="3352800"/>
            <a:ext cx="2895600" cy="3191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20" name="WordArt 5"/>
          <p:cNvSpPr>
            <a:spLocks noChangeArrowheads="1" noChangeShapeType="1" noTextEdit="1"/>
          </p:cNvSpPr>
          <p:nvPr/>
        </p:nvSpPr>
        <p:spPr bwMode="auto">
          <a:xfrm>
            <a:off x="1295400" y="152400"/>
            <a:ext cx="68580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Comic Sans MS"/>
              </a:rPr>
              <a:t>Симптомы гриппа</a:t>
            </a:r>
          </a:p>
        </p:txBody>
      </p:sp>
      <p:pic>
        <p:nvPicPr>
          <p:cNvPr id="7" name="Рисунок 6" descr="грипп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562600" y="838200"/>
            <a:ext cx="3302000" cy="2476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3" descr="грипп 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0" y="0"/>
            <a:ext cx="8737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</TotalTime>
  <Words>697</Words>
  <Application>Microsoft Office PowerPoint</Application>
  <PresentationFormat>Экран (4:3)</PresentationFormat>
  <Paragraphs>67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Оформление по умолчанию</vt:lpstr>
      <vt:lpstr>Грипп и его профилактика</vt:lpstr>
      <vt:lpstr>Презентация PowerPoint</vt:lpstr>
      <vt:lpstr>История открытия гриппа</vt:lpstr>
      <vt:lpstr>Распространение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Светлана</dc:creator>
  <cp:lastModifiedBy>Светлана</cp:lastModifiedBy>
  <cp:revision>33</cp:revision>
  <cp:lastPrinted>1601-01-01T00:00:00Z</cp:lastPrinted>
  <dcterms:created xsi:type="dcterms:W3CDTF">1601-01-01T00:00:00Z</dcterms:created>
  <dcterms:modified xsi:type="dcterms:W3CDTF">2019-02-24T17:06:13Z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